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notesMasterIdLst>
    <p:notesMasterId r:id="rId20"/>
  </p:notesMasterIdLst>
  <p:handoutMasterIdLst>
    <p:handoutMasterId r:id="rId21"/>
  </p:handoutMasterIdLst>
  <p:sldIdLst>
    <p:sldId id="1353" r:id="rId3"/>
    <p:sldId id="1354" r:id="rId4"/>
    <p:sldId id="1355" r:id="rId5"/>
    <p:sldId id="1356" r:id="rId6"/>
    <p:sldId id="1357" r:id="rId7"/>
    <p:sldId id="1358" r:id="rId8"/>
    <p:sldId id="1359" r:id="rId9"/>
    <p:sldId id="1360" r:id="rId10"/>
    <p:sldId id="289" r:id="rId11"/>
    <p:sldId id="290" r:id="rId12"/>
    <p:sldId id="291" r:id="rId13"/>
    <p:sldId id="292" r:id="rId14"/>
    <p:sldId id="293" r:id="rId15"/>
    <p:sldId id="1342" r:id="rId16"/>
    <p:sldId id="1343" r:id="rId17"/>
    <p:sldId id="1344" r:id="rId18"/>
    <p:sldId id="295" r:id="rId19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52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-210"/>
    </p:cViewPr>
  </p:sorterViewPr>
  <p:notesViewPr>
    <p:cSldViewPr snapToGrid="0">
      <p:cViewPr varScale="1">
        <p:scale>
          <a:sx n="74" d="100"/>
          <a:sy n="74" d="100"/>
        </p:scale>
        <p:origin x="3204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B2933B0-65E2-43B6-B86B-549455C082F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Class - The Book Of Revelation (51)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8D7CAB8-5BFE-4EF0-9702-60D3E52584E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2/21/2021 pm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4AB6E98-81EA-4AE3-AC9D-B01A81AEDD8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2811D9-3D16-4230-8B47-1D433E0E8DF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03C8D4E9-E067-4849-B58F-0EDD2FBEBC26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5909649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Class - The Book Of Revelation (51)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/>
              <a:t>2/21/2021 pm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621213"/>
            <a:ext cx="5851525" cy="37798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188C40-E1E0-4E9B-83BB-DA24EB7CF1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977090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3FB54-D63F-4B9B-B5B9-E8CC6438E4BD}" type="datetimeFigureOut">
              <a:rPr lang="en-US" smtClean="0"/>
              <a:t>2/26/2021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18099-2134-4C10-A7C9-C0F11DB18D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9072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3FB54-D63F-4B9B-B5B9-E8CC6438E4BD}" type="datetimeFigureOut">
              <a:rPr lang="en-US" smtClean="0"/>
              <a:t>2/26/2021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18099-2134-4C10-A7C9-C0F11DB18D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755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3FB54-D63F-4B9B-B5B9-E8CC6438E4BD}" type="datetimeFigureOut">
              <a:rPr lang="en-US" smtClean="0"/>
              <a:t>2/26/2021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18099-2134-4C10-A7C9-C0F11DB18D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4733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57350" y="4464028"/>
            <a:ext cx="6858000" cy="1194650"/>
          </a:xfrm>
        </p:spPr>
        <p:txBody>
          <a:bodyPr wrap="none" anchor="t">
            <a:normAutofit/>
          </a:bodyPr>
          <a:lstStyle>
            <a:lvl1pPr algn="r">
              <a:defRPr sz="7200" b="0" spc="-225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100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57349" y="3829878"/>
            <a:ext cx="6858000" cy="618523"/>
          </a:xfrm>
        </p:spPr>
        <p:txBody>
          <a:bodyPr anchor="b">
            <a:normAutofit/>
          </a:bodyPr>
          <a:lstStyle>
            <a:lvl1pPr marL="0" indent="0" algn="r">
              <a:buNone/>
              <a:defRPr sz="24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085DC-C5DD-4A28-94F6-F9F029BCA1A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3685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D7C3C-26EA-48D1-89DB-82086917E93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556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640899" y="4464028"/>
            <a:ext cx="6858000" cy="1194650"/>
          </a:xfrm>
        </p:spPr>
        <p:txBody>
          <a:bodyPr wrap="none" anchor="t">
            <a:normAutofit/>
          </a:bodyPr>
          <a:lstStyle>
            <a:lvl1pPr algn="l">
              <a:defRPr sz="7200" b="0" spc="-225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640899" y="3829878"/>
            <a:ext cx="6858000" cy="617822"/>
          </a:xfrm>
        </p:spPr>
        <p:txBody>
          <a:bodyPr anchor="b">
            <a:normAutofit/>
          </a:bodyPr>
          <a:lstStyle>
            <a:lvl1pPr marL="0" indent="0" algn="l">
              <a:buNone/>
              <a:defRPr sz="24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5DFFC-4C7E-4580-BD58-D28052B8411C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5996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0000" y="1825625"/>
            <a:ext cx="3768912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39880" y="1825625"/>
            <a:ext cx="377547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1AFB8-6607-4BFB-A990-26AE2ECB36E5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1471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000" y="1681163"/>
            <a:ext cx="3768912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000" y="2505075"/>
            <a:ext cx="376891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39880" y="1681163"/>
            <a:ext cx="3776661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39880" y="2505075"/>
            <a:ext cx="377666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B5985-F0FB-461C-A410-C18B3EA5F9E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955552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F3877-D21C-4381-AFB3-9CF0607A0B1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51531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15BA9-689B-4940-B8A1-D0153F61312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23786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000" y="2057400"/>
            <a:ext cx="2739019" cy="381158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7187E-E6D4-4886-BDEE-08F8AEB698FB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0402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3FB54-D63F-4B9B-B5B9-E8CC6438E4BD}" type="datetimeFigureOut">
              <a:rPr lang="en-US" smtClean="0"/>
              <a:t>2/26/2021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18099-2134-4C10-A7C9-C0F11DB18D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29216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000" y="2057400"/>
            <a:ext cx="2739019" cy="381158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CBCD0-433E-4322-8891-D43E1F630C1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3425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367161"/>
            <a:ext cx="7886700" cy="819355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29841" y="987426"/>
            <a:ext cx="7886700" cy="337973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5186516"/>
            <a:ext cx="7885509" cy="682472"/>
          </a:xfrm>
        </p:spPr>
        <p:txBody>
          <a:bodyPr/>
          <a:lstStyle>
            <a:lvl1pPr marL="0" indent="0">
              <a:buNone/>
              <a:defRPr sz="12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162804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3534344"/>
          </a:xfrm>
        </p:spPr>
        <p:txBody>
          <a:bodyPr anchor="ctr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4489399"/>
            <a:ext cx="7885509" cy="1501826"/>
          </a:xfrm>
        </p:spPr>
        <p:txBody>
          <a:bodyPr anchor="ctr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66404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365125"/>
            <a:ext cx="6977064" cy="2992904"/>
          </a:xfrm>
        </p:spPr>
        <p:txBody>
          <a:bodyPr anchor="ctr"/>
          <a:lstStyle>
            <a:lvl1pPr>
              <a:defRPr sz="3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365557"/>
            <a:ext cx="6564224" cy="54896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8650" y="4501729"/>
            <a:ext cx="7884318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9" name="TextBox 8"/>
          <p:cNvSpPr txBox="1"/>
          <p:nvPr/>
        </p:nvSpPr>
        <p:spPr>
          <a:xfrm>
            <a:off x="833283" y="786824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828359" y="2743200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20588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326968"/>
            <a:ext cx="7886700" cy="2511835"/>
          </a:xfrm>
        </p:spPr>
        <p:txBody>
          <a:bodyPr anchor="b">
            <a:normAutofit/>
          </a:bodyPr>
          <a:lstStyle>
            <a:lvl1pPr>
              <a:defRPr sz="40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4850581"/>
            <a:ext cx="7885509" cy="1140644"/>
          </a:xfrm>
        </p:spPr>
        <p:txBody>
          <a:bodyPr anchor="t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4819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002961" y="1885950"/>
            <a:ext cx="2210150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017598" y="2571750"/>
            <a:ext cx="21955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40996" y="1885950"/>
            <a:ext cx="220218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18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33081" y="2571750"/>
            <a:ext cx="2210096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71777" y="1885950"/>
            <a:ext cx="2199085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18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871777" y="2571750"/>
            <a:ext cx="2199085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0910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99064" y="4297503"/>
            <a:ext cx="2205038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99064" y="2256354"/>
            <a:ext cx="220503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99064" y="4873766"/>
            <a:ext cx="2205038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26748" y="4297503"/>
            <a:ext cx="2197894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426747" y="2256354"/>
            <a:ext cx="2197894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25733" y="4873765"/>
            <a:ext cx="2200805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53242" y="4297503"/>
            <a:ext cx="2199085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853241" y="2256354"/>
            <a:ext cx="219908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53148" y="4873763"/>
            <a:ext cx="2201998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5737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4E910-BBD9-4C6C-B553-9F185752B04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5526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584D8-2FAB-4CF1-AF74-0E7F3D958B3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4526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3FB54-D63F-4B9B-B5B9-E8CC6438E4BD}" type="datetimeFigureOut">
              <a:rPr lang="en-US" smtClean="0"/>
              <a:t>2/26/2021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18099-2134-4C10-A7C9-C0F11DB18D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393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3FB54-D63F-4B9B-B5B9-E8CC6438E4BD}" type="datetimeFigureOut">
              <a:rPr lang="en-US" smtClean="0"/>
              <a:t>2/26/2021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18099-2134-4C10-A7C9-C0F11DB18D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0898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3FB54-D63F-4B9B-B5B9-E8CC6438E4BD}" type="datetimeFigureOut">
              <a:rPr lang="en-US" smtClean="0"/>
              <a:t>2/26/2021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18099-2134-4C10-A7C9-C0F11DB18D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6870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3FB54-D63F-4B9B-B5B9-E8CC6438E4BD}" type="datetimeFigureOut">
              <a:rPr lang="en-US" smtClean="0"/>
              <a:t>2/26/2021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18099-2134-4C10-A7C9-C0F11DB18D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134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3FB54-D63F-4B9B-B5B9-E8CC6438E4BD}" type="datetimeFigureOut">
              <a:rPr lang="en-US" smtClean="0"/>
              <a:t>2/26/2021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18099-2134-4C10-A7C9-C0F11DB18D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2293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3FB54-D63F-4B9B-B5B9-E8CC6438E4BD}" type="datetimeFigureOut">
              <a:rPr lang="en-US" smtClean="0"/>
              <a:t>2/26/2021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18099-2134-4C10-A7C9-C0F11DB18D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857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3FB54-D63F-4B9B-B5B9-E8CC6438E4BD}" type="datetimeFigureOut">
              <a:rPr lang="en-US" smtClean="0"/>
              <a:t>2/26/2021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18099-2134-4C10-A7C9-C0F11DB18D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515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33FB54-D63F-4B9B-B5B9-E8CC6438E4BD}" type="datetimeFigureOut">
              <a:rPr lang="en-US" smtClean="0"/>
              <a:t>2/26/2021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A18099-2134-4C10-A7C9-C0F11DB18D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412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000" y="1825625"/>
            <a:ext cx="76753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2FA3C6-7C60-430F-B028-42B5104B86B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7324269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  <p:sldLayoutId id="2147483701" r:id="rId17"/>
  </p:sldLayoutIdLst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6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9D927B-E843-462E-9476-E45B6FC0DD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5095" y="1905000"/>
            <a:ext cx="8533811" cy="2086725"/>
          </a:xfrm>
        </p:spPr>
        <p:txBody>
          <a:bodyPr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 Study Of 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The Book Of Revelation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684570-74C7-4D91-8578-009947D53E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0100" y="4648918"/>
            <a:ext cx="7696200" cy="424732"/>
          </a:xfrm>
          <a:noFill/>
        </p:spPr>
        <p:txBody>
          <a:bodyPr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February 21, 2021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A796AF-6424-41FA-BBC3-01A62FCD2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C2085DC-C5DD-4A28-94F6-F9F029BCA1AE}" type="slidenum">
              <a:rPr kumimoji="0" lang="en-US" altLang="en-US" sz="900" b="1" i="0" u="none" strike="noStrike" kern="1200" cap="none" spc="0" normalizeH="0" baseline="0" noProof="0" smtClean="0">
                <a:ln>
                  <a:noFill/>
                </a:ln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900" b="1" i="0" u="none" strike="noStrike" kern="1200" cap="none" spc="0" normalizeH="0" baseline="0" noProof="0">
              <a:ln>
                <a:noFill/>
              </a:ln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49984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036"/>
            <a:ext cx="8229600" cy="769441"/>
          </a:xfrm>
          <a:solidFill>
            <a:schemeClr val="bg1"/>
          </a:solidFill>
        </p:spPr>
        <p:txBody>
          <a:bodyPr>
            <a:spAutoFit/>
          </a:bodyPr>
          <a:lstStyle/>
          <a:p>
            <a:r>
              <a:rPr lang="en-US" b="1" u="sng" dirty="0">
                <a:latin typeface="Arial" panose="020B0604020202020204" pitchFamily="34" charset="0"/>
                <a:cs typeface="Arial" panose="020B0604020202020204" pitchFamily="34" charset="0"/>
              </a:rPr>
              <a:t>Revelation 13:15</a:t>
            </a:r>
          </a:p>
        </p:txBody>
      </p:sp>
      <p:pic>
        <p:nvPicPr>
          <p:cNvPr id="4" name="Content Placeholder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66800" y="1413570"/>
            <a:ext cx="73152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962738" y="1705465"/>
            <a:ext cx="54102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i="1" dirty="0">
                <a:latin typeface="Arial Narrow" panose="020B0606020202030204" pitchFamily="34" charset="0"/>
              </a:rPr>
              <a:t>“</a:t>
            </a:r>
            <a:r>
              <a:rPr lang="en-US" sz="3200" b="1" i="1" dirty="0">
                <a:latin typeface="Arial Narrow" panose="020B0606020202030204" pitchFamily="34" charset="0"/>
              </a:rPr>
              <a:t>And it was given (unto him) to give breath to it, (even) to the image of the beast, that the image of the beast should both speak, and cause that </a:t>
            </a:r>
            <a:r>
              <a:rPr lang="en-US" sz="3200" b="1" i="1" u="sng" dirty="0">
                <a:latin typeface="Arial Narrow" panose="020B0606020202030204" pitchFamily="34" charset="0"/>
              </a:rPr>
              <a:t>as many as should not worship the image of the beast should be killed</a:t>
            </a:r>
            <a:r>
              <a:rPr lang="en-US" sz="3200" i="1" dirty="0">
                <a:latin typeface="Arial Narrow" panose="020B0606020202030204" pitchFamily="34" charset="0"/>
              </a:rPr>
              <a:t>.”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F2797A7-0581-4C7A-B7F1-BD9195927D9E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Revelation 13</a:t>
            </a:r>
          </a:p>
        </p:txBody>
      </p:sp>
    </p:spTree>
    <p:extLst>
      <p:ext uri="{BB962C8B-B14F-4D97-AF65-F5344CB8AC3E}">
        <p14:creationId xmlns:p14="http://schemas.microsoft.com/office/powerpoint/2010/main" val="4250768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2303"/>
            <a:ext cx="8229600" cy="769441"/>
          </a:xfrm>
          <a:solidFill>
            <a:schemeClr val="bg1"/>
          </a:solidFill>
          <a:ln>
            <a:noFill/>
          </a:ln>
        </p:spPr>
        <p:txBody>
          <a:bodyPr>
            <a:spAutoFit/>
          </a:bodyPr>
          <a:lstStyle/>
          <a:p>
            <a:r>
              <a:rPr lang="en-US" b="1" u="sng" dirty="0">
                <a:latin typeface="Arial" panose="020B0604020202020204" pitchFamily="34" charset="0"/>
                <a:cs typeface="Arial" panose="020B0604020202020204" pitchFamily="34" charset="0"/>
              </a:rPr>
              <a:t>Threats of Death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2092"/>
          </a:xfrm>
          <a:solidFill>
            <a:schemeClr val="bg1"/>
          </a:solidFill>
          <a:ln w="38100">
            <a:noFill/>
          </a:ln>
        </p:spPr>
        <p:txBody>
          <a:bodyPr>
            <a:spAutoFit/>
          </a:bodyPr>
          <a:lstStyle/>
          <a:p>
            <a:pPr>
              <a:spcBef>
                <a:spcPts val="1200"/>
              </a:spcBef>
            </a:pPr>
            <a:r>
              <a:rPr lang="en-US" dirty="0">
                <a:latin typeface="Arial Narrow" panose="020B0606020202030204" pitchFamily="34" charset="0"/>
              </a:rPr>
              <a:t>Persecution and death threats would be used against those who refused to comply with conditions of “</a:t>
            </a:r>
            <a:r>
              <a:rPr lang="en-US" b="1" dirty="0">
                <a:latin typeface="Arial Narrow" panose="020B0606020202030204" pitchFamily="34" charset="0"/>
              </a:rPr>
              <a:t>emperor worship</a:t>
            </a:r>
            <a:r>
              <a:rPr lang="en-US" dirty="0">
                <a:latin typeface="Arial Narrow" panose="020B0606020202030204" pitchFamily="34" charset="0"/>
              </a:rPr>
              <a:t>.”</a:t>
            </a:r>
          </a:p>
          <a:p>
            <a:pPr>
              <a:spcBef>
                <a:spcPts val="1200"/>
              </a:spcBef>
            </a:pPr>
            <a:r>
              <a:rPr lang="en-US" b="1" dirty="0">
                <a:latin typeface="Arial Narrow" panose="020B0606020202030204" pitchFamily="34" charset="0"/>
              </a:rPr>
              <a:t>Function of priests </a:t>
            </a:r>
            <a:r>
              <a:rPr lang="en-US" dirty="0">
                <a:latin typeface="Arial Narrow" panose="020B0606020202030204" pitchFamily="34" charset="0"/>
              </a:rPr>
              <a:t>in these pagan temples, requirements of offering sacrifices on their altars, the spirit of Caesar worship came to life!</a:t>
            </a:r>
          </a:p>
          <a:p>
            <a:pPr>
              <a:spcBef>
                <a:spcPts val="1200"/>
              </a:spcBef>
            </a:pPr>
            <a:r>
              <a:rPr lang="en-US" dirty="0">
                <a:latin typeface="Arial Narrow" panose="020B0606020202030204" pitchFamily="34" charset="0"/>
              </a:rPr>
              <a:t>Would the disciples of Christ who, at this time, were undergoing these very acts, not </a:t>
            </a:r>
            <a:r>
              <a:rPr lang="en-US" b="1" dirty="0">
                <a:latin typeface="Arial Narrow" panose="020B0606020202030204" pitchFamily="34" charset="0"/>
              </a:rPr>
              <a:t>understand</a:t>
            </a:r>
            <a:r>
              <a:rPr lang="en-US" dirty="0">
                <a:latin typeface="Arial Narrow" panose="020B0606020202030204" pitchFamily="34" charset="0"/>
              </a:rPr>
              <a:t> what John was saying?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B0BE14F-87DC-4FDF-A529-1F350C95A618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kern="0" dirty="0">
                <a:latin typeface="Arial" panose="020B0604020202020204" pitchFamily="34" charset="0"/>
                <a:cs typeface="Arial" panose="020B0604020202020204" pitchFamily="34" charset="0"/>
              </a:rPr>
              <a:t>Revelation 13</a:t>
            </a:r>
          </a:p>
        </p:txBody>
      </p:sp>
    </p:spTree>
    <p:extLst>
      <p:ext uri="{BB962C8B-B14F-4D97-AF65-F5344CB8AC3E}">
        <p14:creationId xmlns:p14="http://schemas.microsoft.com/office/powerpoint/2010/main" val="2648453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5503"/>
            <a:ext cx="8229600" cy="769441"/>
          </a:xfrm>
          <a:solidFill>
            <a:schemeClr val="bg1"/>
          </a:solidFill>
        </p:spPr>
        <p:txBody>
          <a:bodyPr>
            <a:spAutoFit/>
          </a:bodyPr>
          <a:lstStyle/>
          <a:p>
            <a:r>
              <a:rPr lang="en-US" b="1" u="sng" dirty="0">
                <a:latin typeface="Arial" panose="020B0604020202020204" pitchFamily="34" charset="0"/>
                <a:cs typeface="Arial" panose="020B0604020202020204" pitchFamily="34" charset="0"/>
              </a:rPr>
              <a:t>Revelation 13:16</a:t>
            </a:r>
          </a:p>
        </p:txBody>
      </p:sp>
      <p:pic>
        <p:nvPicPr>
          <p:cNvPr id="4" name="Content Placeholder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66800" y="1600200"/>
            <a:ext cx="73152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961170" y="1772236"/>
            <a:ext cx="54102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And he causeth all, the small and the great, and the rich and the poor, and the free and the bond, that there be given them a </a:t>
            </a:r>
            <a:r>
              <a:rPr lang="en-US" sz="32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mark</a:t>
            </a:r>
            <a:r>
              <a:rPr 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 on their </a:t>
            </a:r>
            <a:r>
              <a:rPr lang="en-US" sz="32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right hand</a:t>
            </a:r>
            <a:r>
              <a:rPr 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, or upon their </a:t>
            </a:r>
            <a:r>
              <a:rPr lang="en-US" sz="32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forehead</a:t>
            </a:r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73EEECC-8F41-48AD-8DBA-1A4BCD52801C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kern="0" dirty="0">
                <a:latin typeface="Arial" panose="020B0604020202020204" pitchFamily="34" charset="0"/>
                <a:cs typeface="Arial" panose="020B0604020202020204" pitchFamily="34" charset="0"/>
              </a:rPr>
              <a:t>Revelation 13</a:t>
            </a:r>
          </a:p>
        </p:txBody>
      </p:sp>
    </p:spTree>
    <p:extLst>
      <p:ext uri="{BB962C8B-B14F-4D97-AF65-F5344CB8AC3E}">
        <p14:creationId xmlns:p14="http://schemas.microsoft.com/office/powerpoint/2010/main" val="679293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14400" y="1600200"/>
            <a:ext cx="73152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818589" y="2057400"/>
            <a:ext cx="54102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and that no man should be able to buy or to sell, save he that hath the </a:t>
            </a:r>
            <a:r>
              <a:rPr lang="en-US" sz="32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mark</a:t>
            </a:r>
            <a:r>
              <a:rPr 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, (even) the name of the beast or the number of his name</a:t>
            </a:r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.”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465503"/>
            <a:ext cx="8229600" cy="769441"/>
          </a:xfrm>
          <a:solidFill>
            <a:schemeClr val="bg1"/>
          </a:solidFill>
        </p:spPr>
        <p:txBody>
          <a:bodyPr>
            <a:spAutoFit/>
          </a:bodyPr>
          <a:lstStyle/>
          <a:p>
            <a:r>
              <a:rPr lang="en-US" b="1" u="sng" dirty="0">
                <a:latin typeface="Arial" panose="020B0604020202020204" pitchFamily="34" charset="0"/>
                <a:cs typeface="Arial" panose="020B0604020202020204" pitchFamily="34" charset="0"/>
              </a:rPr>
              <a:t>Revelation 13:17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8DE9089-E35C-4A3D-9098-C1668B03CBCE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kern="0" dirty="0">
                <a:latin typeface="Arial" panose="020B0604020202020204" pitchFamily="34" charset="0"/>
                <a:cs typeface="Arial" panose="020B0604020202020204" pitchFamily="34" charset="0"/>
              </a:rPr>
              <a:t>Revelation 13</a:t>
            </a:r>
          </a:p>
        </p:txBody>
      </p:sp>
    </p:spTree>
    <p:extLst>
      <p:ext uri="{BB962C8B-B14F-4D97-AF65-F5344CB8AC3E}">
        <p14:creationId xmlns:p14="http://schemas.microsoft.com/office/powerpoint/2010/main" val="3484680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2303"/>
            <a:ext cx="8229600" cy="769441"/>
          </a:xfrm>
          <a:solidFill>
            <a:schemeClr val="bg1"/>
          </a:solidFill>
          <a:ln>
            <a:noFill/>
          </a:ln>
        </p:spPr>
        <p:txBody>
          <a:bodyPr>
            <a:spAutoFit/>
          </a:bodyPr>
          <a:lstStyle/>
          <a:p>
            <a:r>
              <a:rPr lang="en-US" b="1" u="sng" dirty="0">
                <a:latin typeface="Arial" panose="020B0604020202020204" pitchFamily="34" charset="0"/>
                <a:cs typeface="Arial" panose="020B0604020202020204" pitchFamily="34" charset="0"/>
              </a:rPr>
              <a:t>Mark Of The Beast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5973"/>
            <a:ext cx="8229600" cy="5539978"/>
          </a:xfrm>
          <a:solidFill>
            <a:schemeClr val="bg1"/>
          </a:solidFill>
          <a:ln w="38100">
            <a:noFill/>
          </a:ln>
        </p:spPr>
        <p:txBody>
          <a:bodyPr>
            <a:spAutoFit/>
          </a:bodyPr>
          <a:lstStyle/>
          <a:p>
            <a:pPr>
              <a:spcBef>
                <a:spcPts val="1200"/>
              </a:spcBef>
            </a:pPr>
            <a:r>
              <a:rPr lang="en-US" sz="2800" i="1" dirty="0">
                <a:latin typeface="Arial Narrow" panose="020B0606020202030204" pitchFamily="34" charset="0"/>
              </a:rPr>
              <a:t>“Robert Mounce states that ‘</a:t>
            </a:r>
            <a:r>
              <a:rPr lang="en-US" b="1" i="1" dirty="0">
                <a:latin typeface="Arial Narrow" panose="020B0606020202030204" pitchFamily="34" charset="0"/>
              </a:rPr>
              <a:t>religious tattooing </a:t>
            </a:r>
            <a:r>
              <a:rPr lang="en-US" sz="2800" i="1" dirty="0">
                <a:latin typeface="Arial Narrow" panose="020B0606020202030204" pitchFamily="34" charset="0"/>
              </a:rPr>
              <a:t>was widespread in the ancient world, and devotees of a particular god were often branded to indicate their loyal devotion … Others take the passage as an apocalyptic description of </a:t>
            </a:r>
            <a:r>
              <a:rPr lang="en-US" b="1" i="1" dirty="0">
                <a:latin typeface="Arial Narrow" panose="020B0606020202030204" pitchFamily="34" charset="0"/>
              </a:rPr>
              <a:t>certificates</a:t>
            </a:r>
            <a:r>
              <a:rPr lang="en-US" sz="2800" b="1" i="1" dirty="0">
                <a:latin typeface="Arial Narrow" panose="020B0606020202030204" pitchFamily="34" charset="0"/>
              </a:rPr>
              <a:t> </a:t>
            </a:r>
            <a:r>
              <a:rPr lang="en-US" sz="2800" i="1" dirty="0">
                <a:latin typeface="Arial Narrow" panose="020B0606020202030204" pitchFamily="34" charset="0"/>
              </a:rPr>
              <a:t>issued to those who had fulfilled the ceremonial obligations of emperor worship’”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br>
              <a:rPr lang="en-US" sz="2800" dirty="0">
                <a:latin typeface="Arial Narrow" panose="020B0606020202030204" pitchFamily="34" charset="0"/>
              </a:rPr>
            </a:br>
            <a:r>
              <a:rPr lang="en-US" sz="2800" dirty="0">
                <a:latin typeface="Arial Narrow" panose="020B0606020202030204" pitchFamily="34" charset="0"/>
              </a:rPr>
              <a:t>(</a:t>
            </a:r>
            <a:r>
              <a:rPr lang="en-US" sz="2400" dirty="0">
                <a:latin typeface="Arial Narrow" panose="020B0606020202030204" pitchFamily="34" charset="0"/>
              </a:rPr>
              <a:t>Robert Harkrider, </a:t>
            </a:r>
            <a:r>
              <a:rPr lang="en-US" sz="2400" i="1" dirty="0">
                <a:latin typeface="Arial Narrow" panose="020B0606020202030204" pitchFamily="34" charset="0"/>
              </a:rPr>
              <a:t>Revelation</a:t>
            </a:r>
            <a:r>
              <a:rPr lang="en-US" sz="2400" dirty="0">
                <a:latin typeface="Arial Narrow" panose="020B0606020202030204" pitchFamily="34" charset="0"/>
              </a:rPr>
              <a:t>, Truth Commentaries, Page 226)</a:t>
            </a:r>
          </a:p>
          <a:p>
            <a:pPr>
              <a:spcBef>
                <a:spcPts val="1200"/>
              </a:spcBef>
            </a:pPr>
            <a:r>
              <a:rPr lang="en-US" sz="2800" i="1" dirty="0">
                <a:latin typeface="Arial Narrow" panose="020B0606020202030204" pitchFamily="34" charset="0"/>
              </a:rPr>
              <a:t>Slaves and members of the Attis-Cybele cult were sometimes </a:t>
            </a:r>
            <a:r>
              <a:rPr lang="en-US" b="1" i="1" dirty="0">
                <a:latin typeface="Arial Narrow" panose="020B0606020202030204" pitchFamily="34" charset="0"/>
              </a:rPr>
              <a:t>tattooed,</a:t>
            </a:r>
            <a:r>
              <a:rPr lang="en-US" sz="2800" i="1" dirty="0">
                <a:latin typeface="Arial Narrow" panose="020B0606020202030204" pitchFamily="34" charset="0"/>
              </a:rPr>
              <a:t> and it has been conjectured that people in Ephesus were given an </a:t>
            </a:r>
            <a:r>
              <a:rPr lang="en-US" b="1" i="1" dirty="0">
                <a:latin typeface="Arial Narrow" panose="020B0606020202030204" pitchFamily="34" charset="0"/>
              </a:rPr>
              <a:t>ink mark </a:t>
            </a:r>
            <a:r>
              <a:rPr lang="en-US" sz="2800" i="1" dirty="0">
                <a:latin typeface="Arial Narrow" panose="020B0606020202030204" pitchFamily="34" charset="0"/>
              </a:rPr>
              <a:t>on the wrist or forehead that allowed them access to the market.</a:t>
            </a:r>
            <a:br>
              <a:rPr lang="en-US" sz="2800" dirty="0">
                <a:latin typeface="Arial Narrow" panose="020B0606020202030204" pitchFamily="34" charset="0"/>
              </a:rPr>
            </a:br>
            <a:r>
              <a:rPr lang="en-US" sz="2000" dirty="0">
                <a:latin typeface="Arial Narrow" panose="020B0606020202030204" pitchFamily="34" charset="0"/>
              </a:rPr>
              <a:t>(Edwin Judge, </a:t>
            </a:r>
            <a:r>
              <a:rPr lang="en-US" sz="2000" i="1" dirty="0">
                <a:latin typeface="Arial Narrow" panose="020B0606020202030204" pitchFamily="34" charset="0"/>
              </a:rPr>
              <a:t>The Mark Of The Beast</a:t>
            </a:r>
            <a:r>
              <a:rPr lang="en-US" sz="2000" dirty="0">
                <a:latin typeface="Arial Narrow" panose="020B0606020202030204" pitchFamily="34" charset="0"/>
              </a:rPr>
              <a:t>, Revelation 13:16, Page 159)</a:t>
            </a:r>
            <a:endParaRPr lang="en-US" sz="2800" dirty="0">
              <a:latin typeface="Arial Narrow" panose="020B060602020203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B0BE14F-87DC-4FDF-A529-1F350C95A618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kern="0" dirty="0">
                <a:latin typeface="Arial" panose="020B0604020202020204" pitchFamily="34" charset="0"/>
                <a:cs typeface="Arial" panose="020B0604020202020204" pitchFamily="34" charset="0"/>
              </a:rPr>
              <a:t>Revelation 13</a:t>
            </a:r>
          </a:p>
        </p:txBody>
      </p:sp>
    </p:spTree>
    <p:extLst>
      <p:ext uri="{BB962C8B-B14F-4D97-AF65-F5344CB8AC3E}">
        <p14:creationId xmlns:p14="http://schemas.microsoft.com/office/powerpoint/2010/main" val="37733515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2303"/>
            <a:ext cx="8229600" cy="769441"/>
          </a:xfrm>
          <a:solidFill>
            <a:schemeClr val="bg1"/>
          </a:solidFill>
          <a:ln>
            <a:noFill/>
          </a:ln>
        </p:spPr>
        <p:txBody>
          <a:bodyPr>
            <a:spAutoFit/>
          </a:bodyPr>
          <a:lstStyle/>
          <a:p>
            <a:r>
              <a:rPr lang="en-US" b="1" u="sng" dirty="0">
                <a:latin typeface="Arial" panose="020B0604020202020204" pitchFamily="34" charset="0"/>
                <a:cs typeface="Arial" panose="020B0604020202020204" pitchFamily="34" charset="0"/>
              </a:rPr>
              <a:t>Mark Of The Beast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695" y="1295400"/>
            <a:ext cx="8927183" cy="5355312"/>
          </a:xfrm>
          <a:solidFill>
            <a:schemeClr val="bg1"/>
          </a:solidFill>
          <a:ln w="38100">
            <a:noFill/>
          </a:ln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en-US" sz="3000" i="1" dirty="0">
                <a:latin typeface="Arial Narrow" panose="020B0606020202030204" pitchFamily="34" charset="0"/>
              </a:rPr>
              <a:t>“In one such document the person requests certification that they had sacrificed to the gods and tasted sacred things. The </a:t>
            </a:r>
            <a:r>
              <a:rPr lang="en-US" sz="3000" b="1" i="1" dirty="0">
                <a:latin typeface="Arial Narrow" panose="020B0606020202030204" pitchFamily="34" charset="0"/>
              </a:rPr>
              <a:t>certificate</a:t>
            </a:r>
            <a:r>
              <a:rPr lang="en-US" sz="3000" i="1" dirty="0">
                <a:latin typeface="Arial Narrow" panose="020B0606020202030204" pitchFamily="34" charset="0"/>
              </a:rPr>
              <a:t> itself reads: ‘We, the representatives of the Emperor, </a:t>
            </a:r>
            <a:r>
              <a:rPr lang="en-US" sz="3000" i="1" dirty="0" err="1">
                <a:latin typeface="Arial Narrow" panose="020B0606020202030204" pitchFamily="34" charset="0"/>
              </a:rPr>
              <a:t>Serenos</a:t>
            </a:r>
            <a:r>
              <a:rPr lang="en-US" sz="3000" i="1" dirty="0">
                <a:latin typeface="Arial Narrow" panose="020B0606020202030204" pitchFamily="34" charset="0"/>
              </a:rPr>
              <a:t> and </a:t>
            </a:r>
            <a:r>
              <a:rPr lang="en-US" sz="3000" i="1" dirty="0" err="1">
                <a:latin typeface="Arial Narrow" panose="020B0606020202030204" pitchFamily="34" charset="0"/>
              </a:rPr>
              <a:t>Hermas</a:t>
            </a:r>
            <a:r>
              <a:rPr lang="en-US" sz="3000" i="1" dirty="0">
                <a:latin typeface="Arial Narrow" panose="020B0606020202030204" pitchFamily="34" charset="0"/>
              </a:rPr>
              <a:t>, have seen you sacrificing’”</a:t>
            </a:r>
            <a:r>
              <a:rPr lang="en-US" sz="2400" dirty="0">
                <a:latin typeface="Arial Narrow" panose="020B0606020202030204" pitchFamily="34" charset="0"/>
              </a:rPr>
              <a:t> (Barclay, </a:t>
            </a:r>
            <a:r>
              <a:rPr lang="en-US" sz="2400" u="sng" dirty="0">
                <a:latin typeface="Arial Narrow" panose="020B0606020202030204" pitchFamily="34" charset="0"/>
              </a:rPr>
              <a:t>Letters</a:t>
            </a:r>
            <a:r>
              <a:rPr lang="en-US" sz="2400" dirty="0">
                <a:latin typeface="Arial Narrow" panose="020B0606020202030204" pitchFamily="34" charset="0"/>
              </a:rPr>
              <a:t>, 29-30, quoted by Ferrell Jenkins, </a:t>
            </a:r>
            <a:r>
              <a:rPr lang="en-US" sz="2400" u="sng" dirty="0">
                <a:latin typeface="Arial Narrow" panose="020B0606020202030204" pitchFamily="34" charset="0"/>
              </a:rPr>
              <a:t>Studies in the Book of Revelation</a:t>
            </a:r>
            <a:r>
              <a:rPr lang="en-US" sz="2400" dirty="0">
                <a:latin typeface="Arial Narrow" panose="020B0606020202030204" pitchFamily="34" charset="0"/>
              </a:rPr>
              <a:t>, Pages 27-28).</a:t>
            </a:r>
          </a:p>
          <a:p>
            <a:pPr>
              <a:spcBef>
                <a:spcPts val="0"/>
              </a:spcBef>
            </a:pPr>
            <a:r>
              <a:rPr lang="en-US" sz="3000" i="1" dirty="0">
                <a:latin typeface="Arial Narrow" panose="020B0606020202030204" pitchFamily="34" charset="0"/>
              </a:rPr>
              <a:t>Others suggest this was </a:t>
            </a:r>
            <a:r>
              <a:rPr lang="en-US" sz="3000" b="1" i="1" dirty="0">
                <a:latin typeface="Arial Narrow" panose="020B0606020202030204" pitchFamily="34" charset="0"/>
              </a:rPr>
              <a:t>coinage</a:t>
            </a:r>
            <a:r>
              <a:rPr lang="en-US" sz="3000" i="1" dirty="0">
                <a:latin typeface="Arial Narrow" panose="020B0606020202030204" pitchFamily="34" charset="0"/>
              </a:rPr>
              <a:t>, which bore the emperor’s likeness long with divine titles. (Caird, Page 173)</a:t>
            </a:r>
          </a:p>
          <a:p>
            <a:pPr>
              <a:spcBef>
                <a:spcPts val="0"/>
              </a:spcBef>
            </a:pPr>
            <a:r>
              <a:rPr lang="en-US" sz="3000" i="1" dirty="0">
                <a:latin typeface="Arial Narrow" panose="020B0606020202030204" pitchFamily="34" charset="0"/>
              </a:rPr>
              <a:t>Under Augustus people who received government grain, received a </a:t>
            </a:r>
            <a:r>
              <a:rPr lang="en-US" sz="3000" b="1" i="1" dirty="0">
                <a:latin typeface="Arial Narrow" panose="020B0606020202030204" pitchFamily="34" charset="0"/>
              </a:rPr>
              <a:t>small tile</a:t>
            </a:r>
            <a:r>
              <a:rPr lang="en-US" sz="3000" i="1" dirty="0">
                <a:latin typeface="Arial Narrow" panose="020B0606020202030204" pitchFamily="34" charset="0"/>
              </a:rPr>
              <a:t> (engraved?) which would grant them access to the granary.</a:t>
            </a:r>
            <a:r>
              <a:rPr lang="en-US" sz="2400" dirty="0">
                <a:latin typeface="Arial Narrow" panose="020B0606020202030204" pitchFamily="34" charset="0"/>
              </a:rPr>
              <a:t> (Edwin Judge, </a:t>
            </a:r>
            <a:r>
              <a:rPr lang="en-US" sz="2400" u="sng" dirty="0">
                <a:latin typeface="Arial Narrow" panose="020B0606020202030204" pitchFamily="34" charset="0"/>
              </a:rPr>
              <a:t>The Mark Of The Beast</a:t>
            </a:r>
            <a:r>
              <a:rPr lang="en-US" sz="2400" dirty="0">
                <a:latin typeface="Arial Narrow" panose="020B0606020202030204" pitchFamily="34" charset="0"/>
              </a:rPr>
              <a:t>, Revelation 13:16, Page 159)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B0BE14F-87DC-4FDF-A529-1F350C95A618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kern="0" dirty="0">
                <a:latin typeface="Arial" panose="020B0604020202020204" pitchFamily="34" charset="0"/>
                <a:cs typeface="Arial" panose="020B0604020202020204" pitchFamily="34" charset="0"/>
              </a:rPr>
              <a:t>Revelation 13</a:t>
            </a:r>
          </a:p>
        </p:txBody>
      </p:sp>
    </p:spTree>
    <p:extLst>
      <p:ext uri="{BB962C8B-B14F-4D97-AF65-F5344CB8AC3E}">
        <p14:creationId xmlns:p14="http://schemas.microsoft.com/office/powerpoint/2010/main" val="20419783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2303"/>
            <a:ext cx="8229600" cy="769441"/>
          </a:xfrm>
          <a:solidFill>
            <a:schemeClr val="bg1"/>
          </a:solidFill>
          <a:ln>
            <a:noFill/>
          </a:ln>
        </p:spPr>
        <p:txBody>
          <a:bodyPr>
            <a:spAutoFit/>
          </a:bodyPr>
          <a:lstStyle/>
          <a:p>
            <a:r>
              <a:rPr lang="en-US" b="1" u="sng" dirty="0">
                <a:latin typeface="Arial" panose="020B0604020202020204" pitchFamily="34" charset="0"/>
                <a:cs typeface="Arial" panose="020B0604020202020204" pitchFamily="34" charset="0"/>
              </a:rPr>
              <a:t>Mark Of The Beast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548" y="1295400"/>
            <a:ext cx="8898904" cy="5509200"/>
          </a:xfrm>
          <a:solidFill>
            <a:schemeClr val="bg1"/>
          </a:solidFill>
          <a:ln w="38100">
            <a:noFill/>
          </a:ln>
        </p:spPr>
        <p:txBody>
          <a:bodyPr wrap="square">
            <a:sp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i="1" dirty="0">
                <a:latin typeface="Arial Narrow" panose="020B0606020202030204" pitchFamily="34" charset="0"/>
              </a:rPr>
              <a:t>Was this a physical mark?</a:t>
            </a:r>
          </a:p>
          <a:p>
            <a:pPr>
              <a:spcBef>
                <a:spcPts val="0"/>
              </a:spcBef>
            </a:pPr>
            <a:r>
              <a:rPr lang="en-US" i="1" dirty="0">
                <a:latin typeface="Arial Narrow" panose="020B0606020202030204" pitchFamily="34" charset="0"/>
              </a:rPr>
              <a:t>Remember, God has a </a:t>
            </a:r>
            <a:r>
              <a:rPr lang="en-US" sz="3800" b="1" i="1" dirty="0">
                <a:latin typeface="Arial Narrow" panose="020B0606020202030204" pitchFamily="34" charset="0"/>
              </a:rPr>
              <a:t>seal</a:t>
            </a:r>
            <a:r>
              <a:rPr lang="en-US" i="1" dirty="0">
                <a:latin typeface="Arial Narrow" panose="020B0606020202030204" pitchFamily="34" charset="0"/>
              </a:rPr>
              <a:t> (mark) upon those who belong to Him.</a:t>
            </a:r>
            <a:r>
              <a:rPr lang="en-US" dirty="0">
                <a:latin typeface="Arial Narrow" panose="020B0606020202030204" pitchFamily="34" charset="0"/>
              </a:rPr>
              <a:t> (Revelation 7:3-4; 9:4; 14:1; 22:4).</a:t>
            </a:r>
          </a:p>
          <a:p>
            <a:pPr>
              <a:spcBef>
                <a:spcPts val="0"/>
              </a:spcBef>
            </a:pPr>
            <a:r>
              <a:rPr lang="en-US" dirty="0">
                <a:latin typeface="Arial Narrow" panose="020B0606020202030204" pitchFamily="34" charset="0"/>
              </a:rPr>
              <a:t>2 Timothy 2:19, </a:t>
            </a:r>
            <a:r>
              <a:rPr lang="en-US" i="1" dirty="0">
                <a:latin typeface="Arial Narrow" panose="020B0606020202030204" pitchFamily="34" charset="0"/>
              </a:rPr>
              <a:t>“Howbeit the firm foundation of God standeth, having this </a:t>
            </a:r>
            <a:r>
              <a:rPr lang="en-US" sz="3800" b="1" i="1" dirty="0">
                <a:latin typeface="Arial Narrow" panose="020B0606020202030204" pitchFamily="34" charset="0"/>
              </a:rPr>
              <a:t>seal</a:t>
            </a:r>
            <a:r>
              <a:rPr lang="en-US" i="1" dirty="0">
                <a:latin typeface="Arial Narrow" panose="020B0606020202030204" pitchFamily="34" charset="0"/>
              </a:rPr>
              <a:t>, The Lord knoweth them that are his: and, Let every one that nameth the name of the Lord depart from unrighteousness.”</a:t>
            </a:r>
          </a:p>
          <a:p>
            <a:pPr>
              <a:spcBef>
                <a:spcPts val="0"/>
              </a:spcBef>
            </a:pPr>
            <a:r>
              <a:rPr lang="en-US" i="1" dirty="0">
                <a:latin typeface="Arial Narrow" panose="020B0606020202030204" pitchFamily="34" charset="0"/>
              </a:rPr>
              <a:t>Can indicate a moral and spiritual distinction. </a:t>
            </a:r>
          </a:p>
          <a:p>
            <a:pPr lvl="1">
              <a:spcBef>
                <a:spcPts val="0"/>
              </a:spcBef>
            </a:pPr>
            <a:r>
              <a:rPr lang="en-US" dirty="0">
                <a:latin typeface="Arial Narrow" panose="020B0606020202030204" pitchFamily="34" charset="0"/>
              </a:rPr>
              <a:t>Exodus 13:9 </a:t>
            </a:r>
            <a:r>
              <a:rPr lang="en-US" i="1" dirty="0">
                <a:latin typeface="Arial Narrow" panose="020B0606020202030204" pitchFamily="34" charset="0"/>
              </a:rPr>
              <a:t>Passover.</a:t>
            </a:r>
          </a:p>
          <a:p>
            <a:pPr lvl="1">
              <a:spcBef>
                <a:spcPts val="0"/>
              </a:spcBef>
            </a:pPr>
            <a:r>
              <a:rPr lang="en-US" dirty="0">
                <a:latin typeface="Arial Narrow" panose="020B0606020202030204" pitchFamily="34" charset="0"/>
              </a:rPr>
              <a:t>Exodus 28:36-38 </a:t>
            </a:r>
            <a:r>
              <a:rPr lang="en-US" i="1" dirty="0">
                <a:latin typeface="Arial Narrow" panose="020B0606020202030204" pitchFamily="34" charset="0"/>
              </a:rPr>
              <a:t>Priestly garments.</a:t>
            </a:r>
          </a:p>
          <a:p>
            <a:pPr lvl="1">
              <a:spcBef>
                <a:spcPts val="0"/>
              </a:spcBef>
            </a:pPr>
            <a:r>
              <a:rPr lang="en-US" dirty="0">
                <a:latin typeface="Arial Narrow" panose="020B0606020202030204" pitchFamily="34" charset="0"/>
              </a:rPr>
              <a:t>2 Chronicles 26:19-20 </a:t>
            </a:r>
            <a:r>
              <a:rPr lang="en-US" i="1" dirty="0">
                <a:latin typeface="Arial Narrow" panose="020B0606020202030204" pitchFamily="34" charset="0"/>
              </a:rPr>
              <a:t>Uzziah’s leprosy.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B0BE14F-87DC-4FDF-A529-1F350C95A618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kern="0" dirty="0">
                <a:latin typeface="Arial" panose="020B0604020202020204" pitchFamily="34" charset="0"/>
                <a:cs typeface="Arial" panose="020B0604020202020204" pitchFamily="34" charset="0"/>
              </a:rPr>
              <a:t>Revelation 13</a:t>
            </a:r>
          </a:p>
        </p:txBody>
      </p:sp>
    </p:spTree>
    <p:extLst>
      <p:ext uri="{BB962C8B-B14F-4D97-AF65-F5344CB8AC3E}">
        <p14:creationId xmlns:p14="http://schemas.microsoft.com/office/powerpoint/2010/main" val="25464499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2303"/>
            <a:ext cx="8229600" cy="769441"/>
          </a:xfrm>
          <a:solidFill>
            <a:schemeClr val="bg1"/>
          </a:solidFill>
          <a:ln>
            <a:noFill/>
          </a:ln>
        </p:spPr>
        <p:txBody>
          <a:bodyPr>
            <a:spAutoFit/>
          </a:bodyPr>
          <a:lstStyle/>
          <a:p>
            <a:r>
              <a:rPr lang="en-US" b="1" u="sng" dirty="0">
                <a:latin typeface="Arial" panose="020B0604020202020204" pitchFamily="34" charset="0"/>
                <a:cs typeface="Arial" panose="020B0604020202020204" pitchFamily="34" charset="0"/>
              </a:rPr>
              <a:t>The Demands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662" y="1295400"/>
            <a:ext cx="8573678" cy="5478423"/>
          </a:xfrm>
          <a:solidFill>
            <a:schemeClr val="bg1"/>
          </a:solidFill>
          <a:ln w="38100">
            <a:noFill/>
          </a:ln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</a:pPr>
            <a:r>
              <a:rPr lang="en-US" dirty="0">
                <a:latin typeface="Arial Narrow" panose="020B0606020202030204" pitchFamily="34" charset="0"/>
              </a:rPr>
              <a:t>The totality of the human society was under threat of persecution if they did not receive the “</a:t>
            </a:r>
            <a:r>
              <a:rPr lang="en-US" b="1" dirty="0">
                <a:latin typeface="Arial Narrow" panose="020B0606020202030204" pitchFamily="34" charset="0"/>
              </a:rPr>
              <a:t>mark</a:t>
            </a:r>
            <a:r>
              <a:rPr lang="en-US" dirty="0">
                <a:latin typeface="Arial Narrow" panose="020B0606020202030204" pitchFamily="34" charset="0"/>
              </a:rPr>
              <a:t>.”</a:t>
            </a:r>
          </a:p>
          <a:p>
            <a:pPr>
              <a:spcBef>
                <a:spcPts val="1200"/>
              </a:spcBef>
            </a:pPr>
            <a:r>
              <a:rPr lang="en-US" dirty="0">
                <a:latin typeface="Arial Narrow" panose="020B0606020202030204" pitchFamily="34" charset="0"/>
              </a:rPr>
              <a:t>Whatever this mark was, it declared to those who saw it</a:t>
            </a:r>
            <a:r>
              <a:rPr lang="en-US" b="1" dirty="0">
                <a:latin typeface="Arial Narrow" panose="020B0606020202030204" pitchFamily="34" charset="0"/>
              </a:rPr>
              <a:t> </a:t>
            </a:r>
            <a:r>
              <a:rPr lang="en-US" dirty="0">
                <a:latin typeface="Arial Narrow" panose="020B0606020202030204" pitchFamily="34" charset="0"/>
              </a:rPr>
              <a:t>that the one who had the mark was </a:t>
            </a:r>
            <a:r>
              <a:rPr lang="en-US" b="1" dirty="0">
                <a:latin typeface="Arial Narrow" panose="020B0606020202030204" pitchFamily="34" charset="0"/>
              </a:rPr>
              <a:t>loyal to the empire and emperor</a:t>
            </a:r>
            <a:r>
              <a:rPr lang="en-US" dirty="0">
                <a:latin typeface="Arial Narrow" panose="020B0606020202030204" pitchFamily="34" charset="0"/>
              </a:rPr>
              <a:t>!</a:t>
            </a:r>
          </a:p>
          <a:p>
            <a:pPr>
              <a:spcBef>
                <a:spcPts val="1200"/>
              </a:spcBef>
            </a:pPr>
            <a:r>
              <a:rPr lang="en-US" dirty="0">
                <a:latin typeface="Arial Narrow" panose="020B0606020202030204" pitchFamily="34" charset="0"/>
              </a:rPr>
              <a:t>Those who </a:t>
            </a:r>
            <a:r>
              <a:rPr lang="en-US" b="1" dirty="0">
                <a:latin typeface="Arial Narrow" panose="020B0606020202030204" pitchFamily="34" charset="0"/>
              </a:rPr>
              <a:t>worshipped</a:t>
            </a:r>
            <a:r>
              <a:rPr lang="en-US" dirty="0">
                <a:latin typeface="Arial Narrow" panose="020B0606020202030204" pitchFamily="34" charset="0"/>
              </a:rPr>
              <a:t> the beast – </a:t>
            </a:r>
            <a:r>
              <a:rPr lang="en-US" b="1" dirty="0">
                <a:latin typeface="Arial Narrow" panose="020B0606020202030204" pitchFamily="34" charset="0"/>
              </a:rPr>
              <a:t>belonged</a:t>
            </a:r>
            <a:r>
              <a:rPr lang="en-US" dirty="0">
                <a:latin typeface="Arial Narrow" panose="020B0606020202030204" pitchFamily="34" charset="0"/>
              </a:rPr>
              <a:t> to the beast.</a:t>
            </a:r>
          </a:p>
          <a:p>
            <a:pPr>
              <a:spcBef>
                <a:spcPts val="1200"/>
              </a:spcBef>
            </a:pPr>
            <a:r>
              <a:rPr lang="en-US" dirty="0">
                <a:latin typeface="Arial Narrow" panose="020B0606020202030204" pitchFamily="34" charset="0"/>
              </a:rPr>
              <a:t>Unqualified allegiance to Christ required God’s saints to prefer </a:t>
            </a:r>
            <a:r>
              <a:rPr lang="en-US" b="1" dirty="0">
                <a:latin typeface="Arial Narrow" panose="020B0606020202030204" pitchFamily="34" charset="0"/>
              </a:rPr>
              <a:t>suffering martyrdom </a:t>
            </a:r>
            <a:r>
              <a:rPr lang="en-US" dirty="0">
                <a:latin typeface="Arial Narrow" panose="020B0606020202030204" pitchFamily="34" charset="0"/>
              </a:rPr>
              <a:t>over </a:t>
            </a:r>
            <a:r>
              <a:rPr lang="en-US" b="1" dirty="0">
                <a:latin typeface="Arial Narrow" panose="020B0606020202030204" pitchFamily="34" charset="0"/>
              </a:rPr>
              <a:t>compromising</a:t>
            </a:r>
            <a:r>
              <a:rPr lang="en-US" dirty="0">
                <a:latin typeface="Arial Narrow" panose="020B0606020202030204" pitchFamily="34" charset="0"/>
              </a:rPr>
              <a:t> their faith! (NOTE: Revelation 12:11)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F0CA4BF-B4A8-4A0B-8B86-74FC63742A4D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kern="0" dirty="0">
                <a:latin typeface="Arial" panose="020B0604020202020204" pitchFamily="34" charset="0"/>
                <a:cs typeface="Arial" panose="020B0604020202020204" pitchFamily="34" charset="0"/>
              </a:rPr>
              <a:t>Revelation 13</a:t>
            </a:r>
          </a:p>
        </p:txBody>
      </p:sp>
    </p:spTree>
    <p:extLst>
      <p:ext uri="{BB962C8B-B14F-4D97-AF65-F5344CB8AC3E}">
        <p14:creationId xmlns:p14="http://schemas.microsoft.com/office/powerpoint/2010/main" val="945042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9759"/>
            <a:ext cx="8229600" cy="769441"/>
          </a:xfrm>
          <a:solidFill>
            <a:schemeClr val="bg1"/>
          </a:solidFill>
        </p:spPr>
        <p:txBody>
          <a:bodyPr>
            <a:spAutoFit/>
          </a:bodyPr>
          <a:lstStyle/>
          <a:p>
            <a:r>
              <a:rPr lang="en-US" b="1" u="sng" dirty="0">
                <a:latin typeface="Arial" panose="020B0604020202020204" pitchFamily="34" charset="0"/>
                <a:cs typeface="Arial" panose="020B0604020202020204" pitchFamily="34" charset="0"/>
              </a:rPr>
              <a:t>Revelation 13:11</a:t>
            </a:r>
          </a:p>
        </p:txBody>
      </p:sp>
      <p:pic>
        <p:nvPicPr>
          <p:cNvPr id="4" name="Content Placeholder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14400" y="1600200"/>
            <a:ext cx="73152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828800" y="2029119"/>
            <a:ext cx="54102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“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And I saw </a:t>
            </a:r>
            <a:r>
              <a:rPr kumimoji="0" lang="en-US" sz="3200" b="1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another beast coming up out of the earth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; and he had two horns like unto a lamb, and he spake as a dragon</a:t>
            </a: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.”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90AA3B6-0AB1-41A3-BD3A-858E678E4C8F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Revelation 13</a:t>
            </a:r>
          </a:p>
        </p:txBody>
      </p:sp>
      <p:sp>
        <p:nvSpPr>
          <p:cNvPr id="7" name="Speech Bubble: Oval 6">
            <a:extLst>
              <a:ext uri="{FF2B5EF4-FFF2-40B4-BE49-F238E27FC236}">
                <a16:creationId xmlns:a16="http://schemas.microsoft.com/office/drawing/2014/main" id="{A44F3B5D-7E3C-4D38-9393-B6DE3278F32D}"/>
              </a:ext>
            </a:extLst>
          </p:cNvPr>
          <p:cNvSpPr/>
          <p:nvPr/>
        </p:nvSpPr>
        <p:spPr>
          <a:xfrm>
            <a:off x="6781800" y="2539812"/>
            <a:ext cx="2274277" cy="889188"/>
          </a:xfrm>
          <a:prstGeom prst="wedgeEllipseCallout">
            <a:avLst>
              <a:gd name="adj1" fmla="val -70433"/>
              <a:gd name="adj2" fmla="val -50800"/>
            </a:avLst>
          </a:prstGeom>
          <a:solidFill>
            <a:schemeClr val="accent1">
              <a:alpha val="7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cf. Revelation 13:1</a:t>
            </a:r>
          </a:p>
        </p:txBody>
      </p:sp>
    </p:spTree>
    <p:extLst>
      <p:ext uri="{BB962C8B-B14F-4D97-AF65-F5344CB8AC3E}">
        <p14:creationId xmlns:p14="http://schemas.microsoft.com/office/powerpoint/2010/main" val="1618423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66800" y="1600200"/>
            <a:ext cx="73152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969477" y="2058412"/>
            <a:ext cx="54102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“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And he </a:t>
            </a:r>
            <a:r>
              <a:rPr kumimoji="0" lang="en-US" sz="3200" b="1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exerciseth all the authority of the first beast in his sight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. And he maketh the earth and them that dwell therein to worship the first beast, whose death-stroke was healed</a:t>
            </a: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.”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449759"/>
            <a:ext cx="8229600" cy="769441"/>
          </a:xfrm>
          <a:solidFill>
            <a:schemeClr val="bg1"/>
          </a:solidFill>
        </p:spPr>
        <p:txBody>
          <a:bodyPr>
            <a:spAutoFit/>
          </a:bodyPr>
          <a:lstStyle/>
          <a:p>
            <a:r>
              <a:rPr lang="en-US" b="1" u="sng" dirty="0">
                <a:latin typeface="Arial" panose="020B0604020202020204" pitchFamily="34" charset="0"/>
                <a:cs typeface="Arial" panose="020B0604020202020204" pitchFamily="34" charset="0"/>
              </a:rPr>
              <a:t>Revelation 13:12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F7F9F5A-5424-477B-803F-66361A9BDA0C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Revelation 13</a:t>
            </a:r>
          </a:p>
        </p:txBody>
      </p:sp>
      <p:sp>
        <p:nvSpPr>
          <p:cNvPr id="8" name="Speech Bubble: Oval 7">
            <a:extLst>
              <a:ext uri="{FF2B5EF4-FFF2-40B4-BE49-F238E27FC236}">
                <a16:creationId xmlns:a16="http://schemas.microsoft.com/office/drawing/2014/main" id="{825508B0-2713-44AA-A4D2-155409110DB1}"/>
              </a:ext>
            </a:extLst>
          </p:cNvPr>
          <p:cNvSpPr/>
          <p:nvPr/>
        </p:nvSpPr>
        <p:spPr>
          <a:xfrm>
            <a:off x="7162800" y="3048000"/>
            <a:ext cx="1905000" cy="868362"/>
          </a:xfrm>
          <a:prstGeom prst="wedgeEllipseCallout">
            <a:avLst>
              <a:gd name="adj1" fmla="val -70433"/>
              <a:gd name="adj2" fmla="val -50800"/>
            </a:avLst>
          </a:prstGeom>
          <a:solidFill>
            <a:schemeClr val="accent1">
              <a:alpha val="7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Revelation 13:2</a:t>
            </a:r>
          </a:p>
        </p:txBody>
      </p:sp>
    </p:spTree>
    <p:extLst>
      <p:ext uri="{BB962C8B-B14F-4D97-AF65-F5344CB8AC3E}">
        <p14:creationId xmlns:p14="http://schemas.microsoft.com/office/powerpoint/2010/main" val="3458082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9759"/>
            <a:ext cx="8229600" cy="769441"/>
          </a:xfrm>
          <a:solidFill>
            <a:schemeClr val="bg1"/>
          </a:solidFill>
          <a:ln>
            <a:noFill/>
          </a:ln>
        </p:spPr>
        <p:txBody>
          <a:bodyPr>
            <a:spAutoFit/>
          </a:bodyPr>
          <a:lstStyle/>
          <a:p>
            <a:r>
              <a:rPr lang="en-US" b="1" u="sng" dirty="0">
                <a:latin typeface="Arial" panose="020B0604020202020204" pitchFamily="34" charset="0"/>
                <a:cs typeface="Arial" panose="020B0604020202020204" pitchFamily="34" charset="0"/>
              </a:rPr>
              <a:t>Second Beast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398401"/>
          </a:xfrm>
          <a:solidFill>
            <a:schemeClr val="bg1"/>
          </a:solidFill>
          <a:ln w="38100">
            <a:noFill/>
          </a:ln>
        </p:spPr>
        <p:txBody>
          <a:bodyPr>
            <a:spAutoFit/>
          </a:bodyPr>
          <a:lstStyle/>
          <a:p>
            <a:r>
              <a:rPr lang="en-US" dirty="0">
                <a:latin typeface="Arial Narrow" panose="020B0606020202030204" pitchFamily="34" charset="0"/>
              </a:rPr>
              <a:t>Four </a:t>
            </a:r>
            <a:r>
              <a:rPr lang="en-US" b="1" u="sng" dirty="0">
                <a:latin typeface="Arial Narrow" panose="020B0606020202030204" pitchFamily="34" charset="0"/>
              </a:rPr>
              <a:t>characteristics</a:t>
            </a:r>
            <a:r>
              <a:rPr lang="en-US" dirty="0">
                <a:latin typeface="Arial Narrow" panose="020B0606020202030204" pitchFamily="34" charset="0"/>
              </a:rPr>
              <a:t>:</a:t>
            </a:r>
          </a:p>
          <a:p>
            <a:pPr lvl="1"/>
            <a:r>
              <a:rPr lang="en-US" dirty="0">
                <a:latin typeface="Arial Narrow" panose="020B0606020202030204" pitchFamily="34" charset="0"/>
              </a:rPr>
              <a:t>“</a:t>
            </a:r>
            <a:r>
              <a:rPr lang="en-US" b="1" dirty="0">
                <a:latin typeface="Arial Narrow" panose="020B0606020202030204" pitchFamily="34" charset="0"/>
              </a:rPr>
              <a:t>Two horns like a lamb</a:t>
            </a:r>
            <a:r>
              <a:rPr lang="en-US" dirty="0">
                <a:latin typeface="Arial Narrow" panose="020B0606020202030204" pitchFamily="34" charset="0"/>
              </a:rPr>
              <a:t>” (religious appearance)</a:t>
            </a:r>
          </a:p>
          <a:p>
            <a:pPr lvl="1"/>
            <a:r>
              <a:rPr lang="en-US" dirty="0">
                <a:latin typeface="Arial Narrow" panose="020B0606020202030204" pitchFamily="34" charset="0"/>
              </a:rPr>
              <a:t>“</a:t>
            </a:r>
            <a:r>
              <a:rPr lang="en-US" b="1" dirty="0">
                <a:latin typeface="Arial Narrow" panose="020B0606020202030204" pitchFamily="34" charset="0"/>
              </a:rPr>
              <a:t>Spoke as a dragon</a:t>
            </a:r>
            <a:r>
              <a:rPr lang="en-US" dirty="0">
                <a:latin typeface="Arial Narrow" panose="020B0606020202030204" pitchFamily="34" charset="0"/>
              </a:rPr>
              <a:t>” (cf. 13:2, an agent of Satan)</a:t>
            </a:r>
          </a:p>
          <a:p>
            <a:pPr lvl="1"/>
            <a:r>
              <a:rPr lang="en-US" dirty="0">
                <a:latin typeface="Arial Narrow" panose="020B0606020202030204" pitchFamily="34" charset="0"/>
              </a:rPr>
              <a:t>“</a:t>
            </a:r>
            <a:r>
              <a:rPr lang="en-US" b="1" dirty="0">
                <a:latin typeface="Arial Narrow" panose="020B0606020202030204" pitchFamily="34" charset="0"/>
              </a:rPr>
              <a:t>Exercised all the power of the first beast</a:t>
            </a:r>
            <a:r>
              <a:rPr lang="en-US" dirty="0">
                <a:latin typeface="Arial Narrow" panose="020B0606020202030204" pitchFamily="34" charset="0"/>
              </a:rPr>
              <a:t>” (backed by political power)</a:t>
            </a:r>
          </a:p>
          <a:p>
            <a:pPr lvl="1"/>
            <a:r>
              <a:rPr lang="en-US" dirty="0">
                <a:latin typeface="Arial Narrow" panose="020B0606020202030204" pitchFamily="34" charset="0"/>
              </a:rPr>
              <a:t>“</a:t>
            </a:r>
            <a:r>
              <a:rPr lang="en-US" b="1" dirty="0">
                <a:latin typeface="Arial Narrow" panose="020B0606020202030204" pitchFamily="34" charset="0"/>
              </a:rPr>
              <a:t>Caused the earth to worship the first beast</a:t>
            </a:r>
            <a:r>
              <a:rPr lang="en-US" dirty="0">
                <a:latin typeface="Arial Narrow" panose="020B0606020202030204" pitchFamily="34" charset="0"/>
              </a:rPr>
              <a:t>” (represents the pagans’ false worship of the Caesars as gods)</a:t>
            </a:r>
          </a:p>
          <a:p>
            <a:pPr lvl="1"/>
            <a:r>
              <a:rPr lang="en-US" dirty="0">
                <a:latin typeface="Arial Narrow" panose="020B0606020202030204" pitchFamily="34" charset="0"/>
              </a:rPr>
              <a:t>Emperor worship was </a:t>
            </a:r>
            <a:r>
              <a:rPr lang="en-US" sz="3200" b="1" dirty="0">
                <a:latin typeface="Arial Narrow" panose="020B0606020202030204" pitchFamily="34" charset="0"/>
              </a:rPr>
              <a:t>enforced</a:t>
            </a:r>
            <a:r>
              <a:rPr lang="en-US" dirty="0">
                <a:latin typeface="Arial Narrow" panose="020B0606020202030204" pitchFamily="34" charset="0"/>
              </a:rPr>
              <a:t> by the imperial power of the sea-beast, supported by a delegated commune. “Roman </a:t>
            </a:r>
            <a:r>
              <a:rPr lang="en-US" dirty="0" err="1">
                <a:latin typeface="Arial Narrow" panose="020B0606020202030204" pitchFamily="34" charset="0"/>
              </a:rPr>
              <a:t>Concilia</a:t>
            </a:r>
            <a:r>
              <a:rPr lang="en-US" dirty="0">
                <a:latin typeface="Arial Narrow" panose="020B0606020202030204" pitchFamily="34" charset="0"/>
              </a:rPr>
              <a:t>”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D4C163A-2A55-47B0-B695-AA09E07D26A8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Revelation 13</a:t>
            </a:r>
          </a:p>
        </p:txBody>
      </p:sp>
    </p:spTree>
    <p:extLst>
      <p:ext uri="{BB962C8B-B14F-4D97-AF65-F5344CB8AC3E}">
        <p14:creationId xmlns:p14="http://schemas.microsoft.com/office/powerpoint/2010/main" val="1728460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456443"/>
            <a:ext cx="8991600" cy="5016758"/>
          </a:xfrm>
          <a:solidFill>
            <a:schemeClr val="bg1"/>
          </a:solidFill>
          <a:ln w="38100">
            <a:noFill/>
          </a:ln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en-US" dirty="0">
                <a:latin typeface="Arial Narrow" panose="020B0606020202030204" pitchFamily="34" charset="0"/>
              </a:rPr>
              <a:t>The beast </a:t>
            </a:r>
            <a:r>
              <a:rPr lang="en-US" b="1" dirty="0">
                <a:latin typeface="Arial Narrow" panose="020B0606020202030204" pitchFamily="34" charset="0"/>
              </a:rPr>
              <a:t>from the earth</a:t>
            </a:r>
          </a:p>
          <a:p>
            <a:pPr>
              <a:spcBef>
                <a:spcPts val="0"/>
              </a:spcBef>
            </a:pPr>
            <a:r>
              <a:rPr lang="en-US" dirty="0">
                <a:latin typeface="Arial Narrow" panose="020B0606020202030204" pitchFamily="34" charset="0"/>
              </a:rPr>
              <a:t>The </a:t>
            </a:r>
            <a:r>
              <a:rPr lang="en-US" i="1" dirty="0">
                <a:latin typeface="Arial Narrow" panose="020B0606020202030204" pitchFamily="34" charset="0"/>
              </a:rPr>
              <a:t>“</a:t>
            </a:r>
            <a:r>
              <a:rPr lang="en-US" b="1" i="1" dirty="0">
                <a:latin typeface="Arial Narrow" panose="020B0606020202030204" pitchFamily="34" charset="0"/>
              </a:rPr>
              <a:t>land (earth) beast</a:t>
            </a:r>
            <a:r>
              <a:rPr lang="en-US" i="1" dirty="0">
                <a:latin typeface="Arial Narrow" panose="020B0606020202030204" pitchFamily="34" charset="0"/>
              </a:rPr>
              <a:t>” – </a:t>
            </a:r>
            <a:r>
              <a:rPr lang="en-US" dirty="0">
                <a:latin typeface="Arial Narrow" panose="020B0606020202030204" pitchFamily="34" charset="0"/>
              </a:rPr>
              <a:t>represents </a:t>
            </a:r>
            <a:r>
              <a:rPr lang="en-US" b="1" dirty="0">
                <a:latin typeface="Arial Narrow" panose="020B0606020202030204" pitchFamily="34" charset="0"/>
              </a:rPr>
              <a:t>false religion / paganism.</a:t>
            </a:r>
          </a:p>
          <a:p>
            <a:pPr>
              <a:spcBef>
                <a:spcPts val="0"/>
              </a:spcBef>
            </a:pPr>
            <a:r>
              <a:rPr lang="en-US" dirty="0">
                <a:latin typeface="Arial Narrow" panose="020B0606020202030204" pitchFamily="34" charset="0"/>
              </a:rPr>
              <a:t>Appearance of the </a:t>
            </a:r>
            <a:r>
              <a:rPr lang="en-US" b="1" dirty="0">
                <a:latin typeface="Arial Narrow" panose="020B0606020202030204" pitchFamily="34" charset="0"/>
              </a:rPr>
              <a:t>lamb</a:t>
            </a:r>
            <a:r>
              <a:rPr lang="en-US" dirty="0">
                <a:latin typeface="Arial Narrow" panose="020B0606020202030204" pitchFamily="34" charset="0"/>
              </a:rPr>
              <a:t> – but the </a:t>
            </a:r>
            <a:r>
              <a:rPr lang="en-US" b="1" dirty="0">
                <a:latin typeface="Arial Narrow" panose="020B0606020202030204" pitchFamily="34" charset="0"/>
              </a:rPr>
              <a:t>voice of the dragon</a:t>
            </a:r>
            <a:r>
              <a:rPr lang="en-US" dirty="0">
                <a:latin typeface="Arial Narrow" panose="020B0606020202030204" pitchFamily="34" charset="0"/>
              </a:rPr>
              <a:t>!</a:t>
            </a:r>
          </a:p>
          <a:p>
            <a:pPr>
              <a:spcBef>
                <a:spcPts val="0"/>
              </a:spcBef>
            </a:pPr>
            <a:r>
              <a:rPr lang="en-US" dirty="0">
                <a:latin typeface="Arial Narrow" panose="020B0606020202030204" pitchFamily="34" charset="0"/>
              </a:rPr>
              <a:t>Speaking lies and falsehoods – </a:t>
            </a:r>
            <a:r>
              <a:rPr lang="en-US" b="1" dirty="0">
                <a:latin typeface="Arial Narrow" panose="020B0606020202030204" pitchFamily="34" charset="0"/>
              </a:rPr>
              <a:t>trademarks</a:t>
            </a:r>
            <a:r>
              <a:rPr lang="en-US" dirty="0">
                <a:latin typeface="Arial Narrow" panose="020B0606020202030204" pitchFamily="34" charset="0"/>
              </a:rPr>
              <a:t> of Satan </a:t>
            </a:r>
            <a:r>
              <a:rPr lang="en-US" b="1" dirty="0">
                <a:latin typeface="Arial Narrow" panose="020B0606020202030204" pitchFamily="34" charset="0"/>
              </a:rPr>
              <a:t>(John 8:44)</a:t>
            </a:r>
          </a:p>
          <a:p>
            <a:pPr>
              <a:spcBef>
                <a:spcPts val="0"/>
              </a:spcBef>
            </a:pPr>
            <a:r>
              <a:rPr lang="en-US" b="1" dirty="0">
                <a:latin typeface="Arial Narrow" panose="020B0606020202030204" pitchFamily="34" charset="0"/>
              </a:rPr>
              <a:t>Mission</a:t>
            </a:r>
            <a:r>
              <a:rPr lang="en-US" dirty="0">
                <a:latin typeface="Arial Narrow" panose="020B0606020202030204" pitchFamily="34" charset="0"/>
              </a:rPr>
              <a:t> – </a:t>
            </a:r>
            <a:r>
              <a:rPr lang="en-US" b="1" dirty="0">
                <a:latin typeface="Arial Narrow" panose="020B0606020202030204" pitchFamily="34" charset="0"/>
              </a:rPr>
              <a:t>to cause men to worship the beast that came out of the sea! (ROME)</a:t>
            </a:r>
          </a:p>
          <a:p>
            <a:pPr>
              <a:spcBef>
                <a:spcPts val="0"/>
              </a:spcBef>
            </a:pPr>
            <a:r>
              <a:rPr lang="en-US" dirty="0">
                <a:latin typeface="Arial Narrow" panose="020B0606020202030204" pitchFamily="34" charset="0"/>
              </a:rPr>
              <a:t>NOTE: Referred to in other places as </a:t>
            </a:r>
            <a:r>
              <a:rPr lang="en-US" i="1" dirty="0">
                <a:latin typeface="Arial Narrow" panose="020B0606020202030204" pitchFamily="34" charset="0"/>
              </a:rPr>
              <a:t>“</a:t>
            </a:r>
            <a:r>
              <a:rPr lang="en-US" b="1" i="1" dirty="0">
                <a:latin typeface="Arial Narrow" panose="020B0606020202030204" pitchFamily="34" charset="0"/>
              </a:rPr>
              <a:t>false prophet</a:t>
            </a:r>
            <a:r>
              <a:rPr lang="en-US" i="1" dirty="0">
                <a:latin typeface="Arial Narrow" panose="020B0606020202030204" pitchFamily="34" charset="0"/>
              </a:rPr>
              <a:t>”</a:t>
            </a:r>
            <a:r>
              <a:rPr lang="en-US" dirty="0">
                <a:latin typeface="Arial Narrow" panose="020B0606020202030204" pitchFamily="34" charset="0"/>
              </a:rPr>
              <a:t> </a:t>
            </a:r>
            <a:r>
              <a:rPr lang="en-US" b="1" dirty="0">
                <a:latin typeface="Arial Narrow" panose="020B0606020202030204" pitchFamily="34" charset="0"/>
              </a:rPr>
              <a:t>(16:13; 19:20; cf. Daniel 7:11; Revelation 20:10)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449759"/>
            <a:ext cx="8229600" cy="769441"/>
          </a:xfrm>
          <a:solidFill>
            <a:schemeClr val="bg1"/>
          </a:solidFill>
          <a:ln>
            <a:noFill/>
          </a:ln>
        </p:spPr>
        <p:txBody>
          <a:bodyPr>
            <a:spAutoFit/>
          </a:bodyPr>
          <a:lstStyle/>
          <a:p>
            <a:r>
              <a:rPr lang="en-US" b="1" u="sng" dirty="0">
                <a:latin typeface="Arial" panose="020B0604020202020204" pitchFamily="34" charset="0"/>
                <a:cs typeface="Arial" panose="020B0604020202020204" pitchFamily="34" charset="0"/>
              </a:rPr>
              <a:t>Second Beast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2FEDA50-4A4A-4F36-96C1-679F1335B841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Revelation 13</a:t>
            </a:r>
          </a:p>
        </p:txBody>
      </p:sp>
    </p:spTree>
    <p:extLst>
      <p:ext uri="{BB962C8B-B14F-4D97-AF65-F5344CB8AC3E}">
        <p14:creationId xmlns:p14="http://schemas.microsoft.com/office/powerpoint/2010/main" val="2505608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9759"/>
            <a:ext cx="8229600" cy="769441"/>
          </a:xfrm>
          <a:solidFill>
            <a:schemeClr val="bg1"/>
          </a:solidFill>
        </p:spPr>
        <p:txBody>
          <a:bodyPr>
            <a:spAutoFit/>
          </a:bodyPr>
          <a:lstStyle/>
          <a:p>
            <a:r>
              <a:rPr lang="en-US" b="1" u="sng" dirty="0">
                <a:latin typeface="Arial" panose="020B0604020202020204" pitchFamily="34" charset="0"/>
                <a:cs typeface="Arial" panose="020B0604020202020204" pitchFamily="34" charset="0"/>
              </a:rPr>
              <a:t>Revelation 13:13</a:t>
            </a:r>
          </a:p>
        </p:txBody>
      </p:sp>
      <p:pic>
        <p:nvPicPr>
          <p:cNvPr id="4" name="Content Placeholder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66800" y="1600200"/>
            <a:ext cx="73152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962346" y="2209800"/>
            <a:ext cx="54102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“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And he doeth </a:t>
            </a:r>
            <a:r>
              <a:rPr kumimoji="0" lang="en-US" sz="3200" b="1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great signs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that he should even make fire to come down out of heaven upon the earth in the sight of men</a:t>
            </a: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.”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C285C71-1FD0-43C6-8587-A7004D9FEA1D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Revelation 13</a:t>
            </a:r>
          </a:p>
        </p:txBody>
      </p:sp>
    </p:spTree>
    <p:extLst>
      <p:ext uri="{BB962C8B-B14F-4D97-AF65-F5344CB8AC3E}">
        <p14:creationId xmlns:p14="http://schemas.microsoft.com/office/powerpoint/2010/main" val="2693954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71499" y="1600200"/>
            <a:ext cx="80010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714108" y="2133600"/>
            <a:ext cx="5621215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“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And he </a:t>
            </a:r>
            <a:r>
              <a:rPr kumimoji="0" lang="en-US" sz="2800" b="1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deceiveth them that dwell on the earth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by reason of the signs which it was given him to do in the sight of the beast; saying to them that dwell on the earth, </a:t>
            </a:r>
            <a:r>
              <a:rPr kumimoji="0" lang="en-US" sz="2800" b="1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that they should make an image to the beast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who hath the stroke of the sword and lived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.”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57200" y="449759"/>
            <a:ext cx="8229600" cy="769441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Revelation 13:14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F809DA5-9E7E-474C-912B-5BFD41249926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Revelation 13</a:t>
            </a:r>
          </a:p>
        </p:txBody>
      </p:sp>
    </p:spTree>
    <p:extLst>
      <p:ext uri="{BB962C8B-B14F-4D97-AF65-F5344CB8AC3E}">
        <p14:creationId xmlns:p14="http://schemas.microsoft.com/office/powerpoint/2010/main" val="1517628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9759"/>
            <a:ext cx="8229600" cy="769441"/>
          </a:xfrm>
          <a:solidFill>
            <a:schemeClr val="bg1"/>
          </a:solidFill>
          <a:ln>
            <a:noFill/>
          </a:ln>
        </p:spPr>
        <p:txBody>
          <a:bodyPr>
            <a:spAutoFit/>
          </a:bodyPr>
          <a:lstStyle/>
          <a:p>
            <a:r>
              <a:rPr lang="en-US" b="1" u="sng" dirty="0">
                <a:latin typeface="Arial" panose="020B0604020202020204" pitchFamily="34" charset="0"/>
                <a:cs typeface="Arial" panose="020B0604020202020204" pitchFamily="34" charset="0"/>
              </a:rPr>
              <a:t>Signs of Second Beast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295400"/>
            <a:ext cx="8991600" cy="5293757"/>
          </a:xfrm>
          <a:solidFill>
            <a:schemeClr val="bg1"/>
          </a:solidFill>
          <a:ln w="38100">
            <a:noFill/>
          </a:ln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en-US" sz="2600" dirty="0">
                <a:latin typeface="Arial Narrow" panose="020B0606020202030204" pitchFamily="34" charset="0"/>
              </a:rPr>
              <a:t>The role of the false prophet was to </a:t>
            </a:r>
            <a:r>
              <a:rPr lang="en-US" sz="2600" b="1" dirty="0">
                <a:latin typeface="Arial Narrow" panose="020B0606020202030204" pitchFamily="34" charset="0"/>
              </a:rPr>
              <a:t>entice men</a:t>
            </a:r>
            <a:r>
              <a:rPr lang="en-US" sz="2600" dirty="0">
                <a:latin typeface="Arial Narrow" panose="020B0606020202030204" pitchFamily="34" charset="0"/>
              </a:rPr>
              <a:t> to worship the first beast.</a:t>
            </a:r>
          </a:p>
          <a:p>
            <a:pPr>
              <a:spcBef>
                <a:spcPts val="0"/>
              </a:spcBef>
            </a:pPr>
            <a:r>
              <a:rPr lang="en-US" sz="2600" dirty="0">
                <a:latin typeface="Arial Narrow" panose="020B0606020202030204" pitchFamily="34" charset="0"/>
              </a:rPr>
              <a:t>Empowered to work </a:t>
            </a:r>
            <a:r>
              <a:rPr lang="en-US" sz="2600" i="1" dirty="0">
                <a:latin typeface="Arial Narrow" panose="020B0606020202030204" pitchFamily="34" charset="0"/>
              </a:rPr>
              <a:t>“</a:t>
            </a:r>
            <a:r>
              <a:rPr lang="en-US" sz="2600" b="1" i="1" dirty="0">
                <a:latin typeface="Arial Narrow" panose="020B0606020202030204" pitchFamily="34" charset="0"/>
              </a:rPr>
              <a:t>great wonders</a:t>
            </a:r>
            <a:r>
              <a:rPr lang="en-US" sz="2600" i="1" dirty="0">
                <a:latin typeface="Arial Narrow" panose="020B0606020202030204" pitchFamily="34" charset="0"/>
              </a:rPr>
              <a:t>”</a:t>
            </a:r>
          </a:p>
          <a:p>
            <a:pPr>
              <a:spcBef>
                <a:spcPts val="0"/>
              </a:spcBef>
            </a:pPr>
            <a:r>
              <a:rPr lang="en-US" sz="2600" dirty="0">
                <a:latin typeface="Arial Narrow" panose="020B0606020202030204" pitchFamily="34" charset="0"/>
              </a:rPr>
              <a:t>These were really </a:t>
            </a:r>
            <a:r>
              <a:rPr lang="en-US" sz="2600" i="1" dirty="0">
                <a:latin typeface="Arial Narrow" panose="020B0606020202030204" pitchFamily="34" charset="0"/>
              </a:rPr>
              <a:t>“</a:t>
            </a:r>
            <a:r>
              <a:rPr lang="en-US" sz="2600" b="1" i="1" dirty="0">
                <a:latin typeface="Arial Narrow" panose="020B0606020202030204" pitchFamily="34" charset="0"/>
              </a:rPr>
              <a:t>lying wonders</a:t>
            </a:r>
            <a:r>
              <a:rPr lang="en-US" sz="2600" i="1" dirty="0">
                <a:latin typeface="Arial Narrow" panose="020B0606020202030204" pitchFamily="34" charset="0"/>
              </a:rPr>
              <a:t>”</a:t>
            </a:r>
            <a:r>
              <a:rPr lang="en-US" sz="2600" dirty="0">
                <a:latin typeface="Arial Narrow" panose="020B0606020202030204" pitchFamily="34" charset="0"/>
              </a:rPr>
              <a:t> intended to deceive</a:t>
            </a:r>
          </a:p>
          <a:p>
            <a:pPr lvl="1">
              <a:spcBef>
                <a:spcPts val="0"/>
              </a:spcBef>
            </a:pPr>
            <a:r>
              <a:rPr lang="en-US" sz="2600" b="1" dirty="0">
                <a:latin typeface="Arial Narrow" panose="020B0606020202030204" pitchFamily="34" charset="0"/>
              </a:rPr>
              <a:t>Matthew 24:24; 2 Thessalonians 2:9-12</a:t>
            </a:r>
          </a:p>
          <a:p>
            <a:pPr lvl="1">
              <a:spcBef>
                <a:spcPts val="0"/>
              </a:spcBef>
            </a:pPr>
            <a:r>
              <a:rPr lang="en-US" sz="2600" b="1" dirty="0">
                <a:latin typeface="Arial Narrow" panose="020B0606020202030204" pitchFamily="34" charset="0"/>
              </a:rPr>
              <a:t>cf. Deuteronomy 13:1-3,5; Galatians 1:8-9; Revelation 13:11-15; 19:20</a:t>
            </a:r>
          </a:p>
          <a:p>
            <a:pPr lvl="1">
              <a:spcBef>
                <a:spcPts val="0"/>
              </a:spcBef>
            </a:pPr>
            <a:r>
              <a:rPr lang="en-US" sz="2600" dirty="0">
                <a:latin typeface="Arial Narrow" panose="020B0606020202030204" pitchFamily="34" charset="0"/>
              </a:rPr>
              <a:t>Whatever these were – they were not of the </a:t>
            </a:r>
            <a:r>
              <a:rPr lang="en-US" sz="2600" b="1" dirty="0">
                <a:latin typeface="Arial Narrow" panose="020B0606020202030204" pitchFamily="34" charset="0"/>
              </a:rPr>
              <a:t>same quality, character, or aim </a:t>
            </a:r>
            <a:r>
              <a:rPr lang="en-US" sz="2600" dirty="0">
                <a:latin typeface="Arial Narrow" panose="020B0606020202030204" pitchFamily="34" charset="0"/>
              </a:rPr>
              <a:t>as those worked by God’s servants.</a:t>
            </a:r>
            <a:br>
              <a:rPr lang="en-US" sz="2600" dirty="0">
                <a:latin typeface="Arial Narrow" panose="020B0606020202030204" pitchFamily="34" charset="0"/>
              </a:rPr>
            </a:br>
            <a:r>
              <a:rPr lang="en-US" sz="2600" b="1" dirty="0">
                <a:latin typeface="Arial Narrow" panose="020B0606020202030204" pitchFamily="34" charset="0"/>
              </a:rPr>
              <a:t>cf. Hebrews 2:3; Mark 16:20; 2 Corinthians 12:12</a:t>
            </a:r>
            <a:endParaRPr lang="en-US" sz="2600" dirty="0">
              <a:latin typeface="Arial Narrow" panose="020B0606020202030204" pitchFamily="34" charset="0"/>
            </a:endParaRPr>
          </a:p>
          <a:p>
            <a:pPr>
              <a:spcBef>
                <a:spcPts val="0"/>
              </a:spcBef>
            </a:pPr>
            <a:r>
              <a:rPr lang="en-US" sz="2600" b="1" dirty="0">
                <a:latin typeface="Arial Narrow" panose="020B0606020202030204" pitchFamily="34" charset="0"/>
              </a:rPr>
              <a:t>Counterfeit miracles </a:t>
            </a:r>
            <a:r>
              <a:rPr lang="en-US" sz="2600" dirty="0">
                <a:latin typeface="Arial Narrow" panose="020B0606020202030204" pitchFamily="34" charset="0"/>
              </a:rPr>
              <a:t>of false religions.</a:t>
            </a:r>
          </a:p>
          <a:p>
            <a:pPr>
              <a:spcBef>
                <a:spcPts val="0"/>
              </a:spcBef>
            </a:pPr>
            <a:r>
              <a:rPr lang="en-US" sz="2600" dirty="0">
                <a:latin typeface="Arial Narrow" panose="020B0606020202030204" pitchFamily="34" charset="0"/>
              </a:rPr>
              <a:t>Simon knew the </a:t>
            </a:r>
            <a:r>
              <a:rPr lang="en-US" sz="2600" b="1" dirty="0">
                <a:latin typeface="Arial Narrow" panose="020B0606020202030204" pitchFamily="34" charset="0"/>
              </a:rPr>
              <a:t>difference</a:t>
            </a:r>
            <a:r>
              <a:rPr lang="en-US" sz="2600" dirty="0">
                <a:latin typeface="Arial Narrow" panose="020B0606020202030204" pitchFamily="34" charset="0"/>
              </a:rPr>
              <a:t>!</a:t>
            </a:r>
            <a:r>
              <a:rPr lang="en-US" sz="2600" b="1" dirty="0">
                <a:latin typeface="Arial Narrow" panose="020B0606020202030204" pitchFamily="34" charset="0"/>
              </a:rPr>
              <a:t> (Acts 8:5-13)</a:t>
            </a:r>
          </a:p>
          <a:p>
            <a:pPr>
              <a:spcBef>
                <a:spcPts val="0"/>
              </a:spcBef>
            </a:pPr>
            <a:r>
              <a:rPr lang="en-US" sz="2600" dirty="0">
                <a:latin typeface="Arial Narrow" panose="020B0606020202030204" pitchFamily="34" charset="0"/>
              </a:rPr>
              <a:t>Magicians of Pharaoh knew the difference? (Exodus 8:19)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05EC170-1082-4F69-B84E-9E4267A3F04D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Revelation 13</a:t>
            </a:r>
          </a:p>
        </p:txBody>
      </p:sp>
    </p:spTree>
    <p:extLst>
      <p:ext uri="{BB962C8B-B14F-4D97-AF65-F5344CB8AC3E}">
        <p14:creationId xmlns:p14="http://schemas.microsoft.com/office/powerpoint/2010/main" val="1099603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975" y="1427377"/>
            <a:ext cx="8870623" cy="5001369"/>
          </a:xfrm>
          <a:solidFill>
            <a:schemeClr val="bg1"/>
          </a:solidFill>
          <a:ln w="38100">
            <a:noFill/>
          </a:ln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en-US" sz="2900" b="1" dirty="0">
                <a:latin typeface="Arial Narrow" panose="020B0606020202030204" pitchFamily="34" charset="0"/>
              </a:rPr>
              <a:t>Deceives</a:t>
            </a:r>
            <a:r>
              <a:rPr lang="en-US" sz="2900" dirty="0">
                <a:latin typeface="Arial Narrow" panose="020B0606020202030204" pitchFamily="34" charset="0"/>
              </a:rPr>
              <a:t> the earth by means of the signs</a:t>
            </a:r>
          </a:p>
          <a:p>
            <a:pPr>
              <a:spcBef>
                <a:spcPts val="0"/>
              </a:spcBef>
            </a:pPr>
            <a:r>
              <a:rPr lang="en-US" sz="2900" dirty="0">
                <a:latin typeface="Arial Narrow" panose="020B0606020202030204" pitchFamily="34" charset="0"/>
              </a:rPr>
              <a:t>Granted to do so by the </a:t>
            </a:r>
            <a:r>
              <a:rPr lang="en-US" sz="2900" b="1" dirty="0">
                <a:latin typeface="Arial Narrow" panose="020B0606020202030204" pitchFamily="34" charset="0"/>
              </a:rPr>
              <a:t>authority of the beast</a:t>
            </a:r>
          </a:p>
          <a:p>
            <a:pPr>
              <a:spcBef>
                <a:spcPts val="0"/>
              </a:spcBef>
            </a:pPr>
            <a:r>
              <a:rPr lang="en-US" sz="2900" dirty="0">
                <a:latin typeface="Arial Narrow" panose="020B0606020202030204" pitchFamily="34" charset="0"/>
              </a:rPr>
              <a:t>Satan uses all types of </a:t>
            </a:r>
            <a:r>
              <a:rPr lang="en-US" sz="2900" b="1" dirty="0">
                <a:latin typeface="Arial Narrow" panose="020B0606020202030204" pitchFamily="34" charset="0"/>
              </a:rPr>
              <a:t>tactics</a:t>
            </a:r>
            <a:r>
              <a:rPr lang="en-US" sz="2900" dirty="0">
                <a:latin typeface="Arial Narrow" panose="020B0606020202030204" pitchFamily="34" charset="0"/>
              </a:rPr>
              <a:t> to deceive the simple- minded.</a:t>
            </a:r>
          </a:p>
          <a:p>
            <a:pPr lvl="1">
              <a:spcBef>
                <a:spcPts val="0"/>
              </a:spcBef>
            </a:pPr>
            <a:r>
              <a:rPr lang="en-US" sz="2900" b="1" dirty="0">
                <a:latin typeface="Arial Narrow" panose="020B0606020202030204" pitchFamily="34" charset="0"/>
              </a:rPr>
              <a:t>2 Timothy 3:13; 2 Corinthians 11:14-15</a:t>
            </a:r>
          </a:p>
          <a:p>
            <a:pPr>
              <a:spcBef>
                <a:spcPts val="0"/>
              </a:spcBef>
            </a:pPr>
            <a:r>
              <a:rPr lang="en-US" sz="2900" dirty="0">
                <a:latin typeface="Arial Narrow" panose="020B0606020202030204" pitchFamily="34" charset="0"/>
              </a:rPr>
              <a:t>The second beast instructs the world to make a </a:t>
            </a:r>
            <a:r>
              <a:rPr lang="en-US" sz="2900" b="1" dirty="0">
                <a:latin typeface="Arial Narrow" panose="020B0606020202030204" pitchFamily="34" charset="0"/>
              </a:rPr>
              <a:t>statue (image) to honor the first beast.</a:t>
            </a:r>
          </a:p>
          <a:p>
            <a:pPr>
              <a:spcBef>
                <a:spcPts val="0"/>
              </a:spcBef>
            </a:pPr>
            <a:r>
              <a:rPr lang="en-US" sz="2900" dirty="0">
                <a:latin typeface="Arial Narrow" panose="020B0606020202030204" pitchFamily="34" charset="0"/>
              </a:rPr>
              <a:t>Temples are built to </a:t>
            </a:r>
            <a:r>
              <a:rPr lang="en-US" sz="2900" b="1" dirty="0">
                <a:latin typeface="Arial Narrow" panose="020B0606020202030204" pitchFamily="34" charset="0"/>
              </a:rPr>
              <a:t>glorify the Caesars.</a:t>
            </a:r>
          </a:p>
          <a:p>
            <a:pPr>
              <a:spcBef>
                <a:spcPts val="0"/>
              </a:spcBef>
            </a:pPr>
            <a:r>
              <a:rPr lang="en-US" sz="2900" b="1" dirty="0">
                <a:latin typeface="Arial Narrow" panose="020B0606020202030204" pitchFamily="34" charset="0"/>
              </a:rPr>
              <a:t>Images of Caesars </a:t>
            </a:r>
            <a:r>
              <a:rPr lang="en-US" sz="2900" dirty="0">
                <a:latin typeface="Arial Narrow" panose="020B0606020202030204" pitchFamily="34" charset="0"/>
              </a:rPr>
              <a:t>were</a:t>
            </a:r>
            <a:r>
              <a:rPr lang="en-US" sz="2900" b="1" dirty="0">
                <a:latin typeface="Arial Narrow" panose="020B0606020202030204" pitchFamily="34" charset="0"/>
              </a:rPr>
              <a:t> </a:t>
            </a:r>
            <a:r>
              <a:rPr lang="en-US" sz="2900" dirty="0">
                <a:latin typeface="Arial Narrow" panose="020B0606020202030204" pitchFamily="34" charset="0"/>
              </a:rPr>
              <a:t>made, and Christians were to bow down and confess them as “Lord.”</a:t>
            </a:r>
          </a:p>
          <a:p>
            <a:pPr>
              <a:spcBef>
                <a:spcPts val="0"/>
              </a:spcBef>
            </a:pPr>
            <a:r>
              <a:rPr lang="en-US" sz="2900" b="1" dirty="0">
                <a:latin typeface="Arial Narrow" panose="020B0606020202030204" pitchFamily="34" charset="0"/>
              </a:rPr>
              <a:t>NOTE: </a:t>
            </a:r>
            <a:r>
              <a:rPr lang="en-US" sz="2900" dirty="0">
                <a:latin typeface="Arial Narrow" panose="020B0606020202030204" pitchFamily="34" charset="0"/>
              </a:rPr>
              <a:t>Those who refused were threatened with death! (verse 15)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451519"/>
            <a:ext cx="8229600" cy="769441"/>
          </a:xfrm>
          <a:solidFill>
            <a:schemeClr val="bg1"/>
          </a:solidFill>
        </p:spPr>
        <p:txBody>
          <a:bodyPr>
            <a:spAutoFit/>
          </a:bodyPr>
          <a:lstStyle/>
          <a:p>
            <a:r>
              <a:rPr lang="en-US" b="1" u="sng" dirty="0">
                <a:latin typeface="Arial" panose="020B0604020202020204" pitchFamily="34" charset="0"/>
                <a:cs typeface="Arial" panose="020B0604020202020204" pitchFamily="34" charset="0"/>
              </a:rPr>
              <a:t>Signs of Second Beast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7D726FE-2401-460E-A55F-9B6E0CFE2ED1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Revelation 13</a:t>
            </a:r>
          </a:p>
        </p:txBody>
      </p:sp>
    </p:spTree>
    <p:extLst>
      <p:ext uri="{BB962C8B-B14F-4D97-AF65-F5344CB8AC3E}">
        <p14:creationId xmlns:p14="http://schemas.microsoft.com/office/powerpoint/2010/main" val="2041501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277</TotalTime>
  <Words>1259</Words>
  <Application>Microsoft Office PowerPoint</Application>
  <PresentationFormat>On-screen Show (4:3)</PresentationFormat>
  <Paragraphs>92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Arial</vt:lpstr>
      <vt:lpstr>Arial Narrow</vt:lpstr>
      <vt:lpstr>Calibri</vt:lpstr>
      <vt:lpstr>Corbel</vt:lpstr>
      <vt:lpstr>Times New Roman</vt:lpstr>
      <vt:lpstr>1_Office Theme</vt:lpstr>
      <vt:lpstr>Depth</vt:lpstr>
      <vt:lpstr>A Study Of  The Book Of Revelation</vt:lpstr>
      <vt:lpstr>Revelation 13:11</vt:lpstr>
      <vt:lpstr>Revelation 13:12</vt:lpstr>
      <vt:lpstr>Second Beast</vt:lpstr>
      <vt:lpstr>Second Beast</vt:lpstr>
      <vt:lpstr>Revelation 13:13</vt:lpstr>
      <vt:lpstr>PowerPoint Presentation</vt:lpstr>
      <vt:lpstr>Signs of Second Beast</vt:lpstr>
      <vt:lpstr>Signs of Second Beast</vt:lpstr>
      <vt:lpstr>Revelation 13:15</vt:lpstr>
      <vt:lpstr>Threats of Death</vt:lpstr>
      <vt:lpstr>Revelation 13:16</vt:lpstr>
      <vt:lpstr>Revelation 13:17</vt:lpstr>
      <vt:lpstr>Mark Of The Beast</vt:lpstr>
      <vt:lpstr>Mark Of The Beast</vt:lpstr>
      <vt:lpstr>Mark Of The Beast</vt:lpstr>
      <vt:lpstr>The Demands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mgalloway2715@gmail.com</dc:creator>
  <cp:lastModifiedBy>Richard Lidh</cp:lastModifiedBy>
  <cp:revision>14</cp:revision>
  <cp:lastPrinted>2021-02-26T17:35:14Z</cp:lastPrinted>
  <dcterms:created xsi:type="dcterms:W3CDTF">2021-02-21T17:53:19Z</dcterms:created>
  <dcterms:modified xsi:type="dcterms:W3CDTF">2021-02-26T17:35:19Z</dcterms:modified>
</cp:coreProperties>
</file>